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8" r:id="rId10"/>
    <p:sldId id="303" r:id="rId11"/>
    <p:sldId id="271" r:id="rId12"/>
    <p:sldId id="301" r:id="rId13"/>
    <p:sldId id="266" r:id="rId14"/>
    <p:sldId id="267" r:id="rId15"/>
    <p:sldId id="258" r:id="rId16"/>
    <p:sldId id="296" r:id="rId17"/>
    <p:sldId id="297" r:id="rId18"/>
    <p:sldId id="300" r:id="rId19"/>
    <p:sldId id="290" r:id="rId20"/>
    <p:sldId id="29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40A"/>
    <a:srgbClr val="FCC582"/>
    <a:srgbClr val="E1D8C7"/>
    <a:srgbClr val="111111"/>
    <a:srgbClr val="FFCC66"/>
    <a:srgbClr val="777777"/>
    <a:srgbClr val="B2B2B2"/>
    <a:srgbClr val="FFFFFF"/>
    <a:srgbClr val="08080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88" autoAdjust="0"/>
  </p:normalViewPr>
  <p:slideViewPr>
    <p:cSldViewPr snapToGrid="0">
      <p:cViewPr varScale="1">
        <p:scale>
          <a:sx n="181" d="100"/>
          <a:sy n="181" d="100"/>
        </p:scale>
        <p:origin x="1224" y="14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1759300335889"/>
          <c:y val="0.17375281151805916"/>
          <c:w val="0.69393675137841437"/>
          <c:h val="0.726662973279396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35240A"/>
            </a:solidFill>
          </c:spPr>
          <c:dPt>
            <c:idx val="0"/>
            <c:bubble3D val="0"/>
            <c:spPr>
              <a:solidFill>
                <a:srgbClr val="1111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C-496B-81B2-DD6AEA48B0F4}"/>
              </c:ext>
            </c:extLst>
          </c:dPt>
          <c:dPt>
            <c:idx val="1"/>
            <c:bubble3D val="0"/>
            <c:spPr>
              <a:solidFill>
                <a:srgbClr val="FCC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8C-496B-81B2-DD6AEA48B0F4}"/>
              </c:ext>
            </c:extLst>
          </c:dPt>
          <c:dPt>
            <c:idx val="2"/>
            <c:bubble3D val="0"/>
            <c:spPr>
              <a:solidFill>
                <a:schemeClr val="accent6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8C-496B-81B2-DD6AEA48B0F4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D00-470C-B92C-E41029B200A0}"/>
              </c:ext>
            </c:extLst>
          </c:dPt>
          <c:dLbls>
            <c:dLbl>
              <c:idx val="0"/>
              <c:layout>
                <c:manualLayout>
                  <c:x val="-7.1340729792221863E-2"/>
                  <c:y val="-0.65399341083429585"/>
                </c:manualLayout>
              </c:layout>
              <c:numFmt formatCode="_(&quot;£&quot;* #,##0_);_(&quot;£&quot;* \(#,##0\);_(&quot;£&quot;* &quot;-&quot;_);_(@_)" sourceLinked="0"/>
              <c:spPr>
                <a:xfrm>
                  <a:off x="2897060" y="206024"/>
                  <a:ext cx="880407" cy="567848"/>
                </a:xfrm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1048"/>
                        <a:gd name="adj2" fmla="val 101169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0757487800240826"/>
                      <c:h val="0.150739044669191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08C-496B-81B2-DD6AEA48B0F4}"/>
                </c:ext>
              </c:extLst>
            </c:dLbl>
            <c:dLbl>
              <c:idx val="1"/>
              <c:layout>
                <c:manualLayout>
                  <c:x val="1.6342485109276442E-2"/>
                  <c:y val="-0.19553539028635608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6335"/>
                        <a:gd name="adj2" fmla="val 112798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08C-496B-81B2-DD6AEA48B0F4}"/>
                </c:ext>
              </c:extLst>
            </c:dLbl>
            <c:dLbl>
              <c:idx val="2"/>
              <c:layout>
                <c:manualLayout>
                  <c:x val="2.5023111478075972E-2"/>
                  <c:y val="-9.1025095478131285E-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633"/>
                        <a:gd name="adj2" fmla="val 136527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08C-496B-81B2-DD6AEA48B0F4}"/>
                </c:ext>
              </c:extLst>
            </c:dLbl>
            <c:dLbl>
              <c:idx val="3"/>
              <c:layout>
                <c:manualLayout>
                  <c:x val="0.1000528363400849"/>
                  <c:y val="-4.1854023779078459E-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26847"/>
                        <a:gd name="adj2" fmla="val 96721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AD00-470C-B92C-E41029B200A0}"/>
                </c:ext>
              </c:extLst>
            </c:dLbl>
            <c:numFmt formatCode="_(&quot;£&quot;* #,##0_);_(&quot;£&quot;* \(#,##0\);_(&quot;£&quot;* &quot;-&quot;_);_(@_)" sourceLinked="0"/>
            <c:spPr>
              <a:noFill/>
              <a:ln w="19050">
                <a:solidFill>
                  <a:srgbClr val="35240A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5240A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Personnel</c:v>
                </c:pt>
                <c:pt idx="1">
                  <c:v>Office</c:v>
                </c:pt>
                <c:pt idx="2">
                  <c:v>Marketing</c:v>
                </c:pt>
                <c:pt idx="3">
                  <c:v>Hardware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130020</c:v>
                </c:pt>
                <c:pt idx="1">
                  <c:v>29160</c:v>
                </c:pt>
                <c:pt idx="2">
                  <c:v>24450</c:v>
                </c:pt>
                <c:pt idx="3">
                  <c:v>8279.98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8C-496B-81B2-DD6AEA48B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>
          <a:extLst>
            <a:ext uri="{FF2B5EF4-FFF2-40B4-BE49-F238E27FC236}">
              <a16:creationId xmlns:a16="http://schemas.microsoft.com/office/drawing/2014/main" id="{B0FCC68D-5BEF-14EB-495C-14BAD5DE8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>
            <a:extLst>
              <a:ext uri="{FF2B5EF4-FFF2-40B4-BE49-F238E27FC236}">
                <a16:creationId xmlns:a16="http://schemas.microsoft.com/office/drawing/2014/main" id="{66AD486F-A2EE-7EA5-0FE5-B5EFB5789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>
            <a:extLst>
              <a:ext uri="{FF2B5EF4-FFF2-40B4-BE49-F238E27FC236}">
                <a16:creationId xmlns:a16="http://schemas.microsoft.com/office/drawing/2014/main" id="{FA00A506-FC10-5377-5218-5E503646E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Statista, </a:t>
            </a:r>
            <a:r>
              <a:rPr lang="en-GB" i="1" dirty="0"/>
              <a:t>Simulation Games</a:t>
            </a:r>
            <a:r>
              <a:rPr lang="en-GB" dirty="0"/>
              <a:t>. Available at: https://www.statista.com/outlook/amo/app/games/simulation-games/worldwide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  <p:extLst>
      <p:ext uri="{BB962C8B-B14F-4D97-AF65-F5344CB8AC3E}">
        <p14:creationId xmlns:p14="http://schemas.microsoft.com/office/powerpoint/2010/main" val="990827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Michael C. Brady. Available at: https://www.grandvoyagegame.com/our-team (Accessed 15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Oceanliner Designs, </a:t>
            </a:r>
            <a:r>
              <a:rPr lang="en-GB" i="1" dirty="0"/>
              <a:t>Oceanliner Designs logo</a:t>
            </a:r>
            <a:r>
              <a:rPr lang="en-GB" dirty="0"/>
              <a:t>. Available at: https://www.youtube.com/@OceanlinerDesigns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aae3aa5fe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aae3aa5fe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IsCool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https://play.google.com/store/apps/details?id=com.TAV.OceanLiner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SVG Repo, </a:t>
            </a:r>
            <a:r>
              <a:rPr lang="en-GB" i="1" dirty="0"/>
              <a:t>Pen Nib SVG Vector</a:t>
            </a:r>
            <a:r>
              <a:rPr lang="en-GB" dirty="0"/>
              <a:t>. Available at: https://www.svgrepo.com/svg/532991/pen-nib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b6268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4b6268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>
          <a:extLst>
            <a:ext uri="{FF2B5EF4-FFF2-40B4-BE49-F238E27FC236}">
              <a16:creationId xmlns:a16="http://schemas.microsoft.com/office/drawing/2014/main" id="{864674DC-C24C-D246-D061-D30F745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>
            <a:extLst>
              <a:ext uri="{FF2B5EF4-FFF2-40B4-BE49-F238E27FC236}">
                <a16:creationId xmlns:a16="http://schemas.microsoft.com/office/drawing/2014/main" id="{F7807E6F-20B9-6836-0F8D-B3D83310B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>
            <a:extLst>
              <a:ext uri="{FF2B5EF4-FFF2-40B4-BE49-F238E27FC236}">
                <a16:creationId xmlns:a16="http://schemas.microsoft.com/office/drawing/2014/main" id="{3A8AAEF8-C6ED-ED2C-1B96-B59769FA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 can be found in notes section of Cost Breakdown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947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>
          <a:extLst>
            <a:ext uri="{FF2B5EF4-FFF2-40B4-BE49-F238E27FC236}">
              <a16:creationId xmlns:a16="http://schemas.microsoft.com/office/drawing/2014/main" id="{9179031F-38CF-8B86-55EC-A1AE0470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>
            <a:extLst>
              <a:ext uri="{FF2B5EF4-FFF2-40B4-BE49-F238E27FC236}">
                <a16:creationId xmlns:a16="http://schemas.microsoft.com/office/drawing/2014/main" id="{FC255B67-2B77-F8CE-5844-8B18775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>
            <a:extLst>
              <a:ext uri="{FF2B5EF4-FFF2-40B4-BE49-F238E27FC236}">
                <a16:creationId xmlns:a16="http://schemas.microsoft.com/office/drawing/2014/main" id="{B6FD956E-6C13-676E-A64A-F13D13FC3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Godot Foundation, </a:t>
            </a:r>
            <a:r>
              <a:rPr lang="en-GB" i="1" dirty="0"/>
              <a:t>Vertical Logo Colored Light</a:t>
            </a:r>
            <a:r>
              <a:rPr lang="en-GB" dirty="0"/>
              <a:t>. Available at: https://godotengine.org/press/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Blender Foundation, </a:t>
            </a:r>
            <a:r>
              <a:rPr lang="en-GB" i="1" dirty="0"/>
              <a:t>Blender Logo Square Icon</a:t>
            </a:r>
            <a:r>
              <a:rPr lang="en-GB" dirty="0"/>
              <a:t>. Available at: https://www.blender.org/about/logo/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Krita Foundation, </a:t>
            </a:r>
            <a:r>
              <a:rPr lang="en-GB" i="1" dirty="0"/>
              <a:t>Krita Logo Light</a:t>
            </a:r>
            <a:r>
              <a:rPr lang="en-GB" dirty="0"/>
              <a:t>. Available at: https://krita.org/images/ (Accessed 18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301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aae3aa5fe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aae3aa5fe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 Infographics</a:t>
            </a:r>
            <a:r>
              <a:rPr lang="en-GB" dirty="0"/>
              <a:t>. Available at: https://slidesgo.com/theme/reconstruction-era-and-the-gilded-age-history-11th-grade-infographics (Accessed December 17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Dell Technologies, </a:t>
            </a:r>
            <a:r>
              <a:rPr lang="en-GB" i="1" dirty="0"/>
              <a:t>XPS Desktop</a:t>
            </a:r>
            <a:r>
              <a:rPr lang="en-GB" dirty="0"/>
              <a:t>. Available at: https://www.dell.com/en-uk/shop/desktop-computers/xps-desktop/spd/xps-8960-desktop/bdx89632nkm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Samsung Electronics, </a:t>
            </a:r>
            <a:r>
              <a:rPr lang="en-GB" i="1" dirty="0"/>
              <a:t>Samsung Galaxy A15</a:t>
            </a:r>
            <a:r>
              <a:rPr lang="en-GB" dirty="0"/>
              <a:t>. Available at: https://www.samsung.com/uk/smartphones/galaxy-a/galaxy-a15-blue-black-128gb-sm-a155fzkdeub/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Wacom, </a:t>
            </a:r>
            <a:r>
              <a:rPr lang="en-GB" i="1" dirty="0"/>
              <a:t>Wacom Intuos</a:t>
            </a:r>
            <a:r>
              <a:rPr lang="en-GB" dirty="0"/>
              <a:t>. Available at: https://www.currys.co.uk/products/wacom-intuos-ctl4100kn-5-graphics-tablet-10178473.html 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Office Freedom, </a:t>
            </a:r>
            <a:r>
              <a:rPr lang="en-GB" i="1" dirty="0"/>
              <a:t>Southgate House Southgate Street, Gloucester</a:t>
            </a:r>
            <a:r>
              <a:rPr lang="en-GB" dirty="0"/>
              <a:t>. Available at: https://www.rightmove.co.uk/properties/155494793</a:t>
            </a:r>
            <a:r>
              <a:rPr lang="en-GB" b="0" i="0" dirty="0">
                <a:solidFill>
                  <a:srgbClr val="000433"/>
                </a:solidFill>
                <a:effectLst/>
                <a:latin typeface="Effra-Medium"/>
              </a:rPr>
              <a:t> </a:t>
            </a:r>
            <a:r>
              <a:rPr lang="en-GB" dirty="0"/>
              <a:t>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Spending £50 a month on social media advertising budget over six months leading up to and over launch.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Stephanie Heitman, </a:t>
            </a:r>
            <a:r>
              <a:rPr lang="en-GB" i="1" dirty="0"/>
              <a:t>Starter Guide to YouTube Advertising Costs in 2024 (+5 Ways to Spend Less)</a:t>
            </a:r>
            <a:r>
              <a:rPr lang="en-GB" dirty="0"/>
              <a:t>. Available at: https://localiq.com/blog/youtube-advertising-cost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Creator sponsorship ~170k views averaged from 12 most recent videos by Oceanliner Designs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Oceanliner Designs, </a:t>
            </a:r>
            <a:r>
              <a:rPr lang="en-GB" i="1" dirty="0"/>
              <a:t>Oceanliner Designs YouTube channel</a:t>
            </a:r>
            <a:r>
              <a:rPr lang="en-GB" dirty="0"/>
              <a:t>. Available at: https://www.youtube.com/@OceanlinerDesigns/videos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  <p:extLst>
      <p:ext uri="{BB962C8B-B14F-4D97-AF65-F5344CB8AC3E}">
        <p14:creationId xmlns:p14="http://schemas.microsoft.com/office/powerpoint/2010/main" val="3376117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Statista, </a:t>
            </a:r>
            <a:r>
              <a:rPr lang="en-GB" i="1" dirty="0"/>
              <a:t>Simulation Games</a:t>
            </a:r>
            <a:r>
              <a:rPr lang="en-GB" dirty="0"/>
              <a:t>. Available at: https://www.statista.com/outlook/amo/app/games/simulation-games/worldwide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</a:t>
            </a:r>
            <a:r>
              <a:rPr lang="en-GB" i="1" dirty="0"/>
              <a:t>RMS Olympic</a:t>
            </a:r>
            <a:r>
              <a:rPr lang="en-GB" dirty="0"/>
              <a:t>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61" r:id="rId8"/>
    <p:sldLayoutId id="2147483662" r:id="rId9"/>
    <p:sldLayoutId id="2147483666" r:id="rId10"/>
    <p:sldLayoutId id="2147483667" r:id="rId11"/>
    <p:sldLayoutId id="2147483670" r:id="rId12"/>
    <p:sldLayoutId id="2147483671" r:id="rId13"/>
    <p:sldLayoutId id="2147483674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  <a:sym typeface="Arial"/>
              </a:rPr>
              <a:t>Lycia Stenson</a:t>
            </a:r>
            <a:endParaRPr sz="1200" dirty="0">
              <a:latin typeface="Libre Baskerville" panose="02000000000000000000" pitchFamily="2" charset="0"/>
              <a:sym typeface="Arial"/>
            </a:endParaRPr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>
          <a:extLst>
            <a:ext uri="{FF2B5EF4-FFF2-40B4-BE49-F238E27FC236}">
              <a16:creationId xmlns:a16="http://schemas.microsoft.com/office/drawing/2014/main" id="{3967E137-AAF0-5CEF-AC5F-8A64452BA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>
            <a:extLst>
              <a:ext uri="{FF2B5EF4-FFF2-40B4-BE49-F238E27FC236}">
                <a16:creationId xmlns:a16="http://schemas.microsoft.com/office/drawing/2014/main" id="{41748A05-945C-6F7F-CA44-1FD9487CA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</a:t>
            </a:r>
            <a:endParaRPr dirty="0"/>
          </a:p>
        </p:txBody>
      </p:sp>
      <p:sp>
        <p:nvSpPr>
          <p:cNvPr id="2342" name="Google Shape;2342;p39">
            <a:extLst>
              <a:ext uri="{FF2B5EF4-FFF2-40B4-BE49-F238E27FC236}">
                <a16:creationId xmlns:a16="http://schemas.microsoft.com/office/drawing/2014/main" id="{86F7C9B7-0698-D289-2388-486B72CB3DF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Our marketing plan hinges on social media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We will utilise social media platforms’ built-in advertising services, such as on YouTube, TikTok, and Reddit.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Additionally, we will sponsor relevant content…</a:t>
            </a:r>
          </a:p>
        </p:txBody>
      </p:sp>
    </p:spTree>
    <p:extLst>
      <p:ext uri="{BB962C8B-B14F-4D97-AF65-F5344CB8AC3E}">
        <p14:creationId xmlns:p14="http://schemas.microsoft.com/office/powerpoint/2010/main" val="186549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Mike Brady runs the popular YouTube channel Oceanliner Designs. Sponsoring his content will allow the game to reach a large audience of maritime enthusiasts.</a:t>
            </a:r>
            <a:endParaRPr sz="1200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0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Monetisation Plan</a:t>
            </a:r>
            <a:endParaRPr dirty="0"/>
          </a:p>
        </p:txBody>
      </p:sp>
      <p:cxnSp>
        <p:nvCxnSpPr>
          <p:cNvPr id="621" name="Google Shape;621;p20"/>
          <p:cNvCxnSpPr/>
          <p:nvPr/>
        </p:nvCxnSpPr>
        <p:spPr>
          <a:xfrm>
            <a:off x="3225150" y="1316725"/>
            <a:ext cx="0" cy="3195900"/>
          </a:xfrm>
          <a:prstGeom prst="straightConnector1">
            <a:avLst/>
          </a:prstGeom>
          <a:noFill/>
          <a:ln w="9525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2" name="Google Shape;622;p20"/>
          <p:cNvGrpSpPr/>
          <p:nvPr/>
        </p:nvGrpSpPr>
        <p:grpSpPr>
          <a:xfrm>
            <a:off x="713226" y="2481600"/>
            <a:ext cx="2328600" cy="2244512"/>
            <a:chOff x="713226" y="2481600"/>
            <a:chExt cx="2328600" cy="2244512"/>
          </a:xfrm>
        </p:grpSpPr>
        <p:sp>
          <p:nvSpPr>
            <p:cNvPr id="623" name="Google Shape;623;p20"/>
            <p:cNvSpPr txBox="1"/>
            <p:nvPr/>
          </p:nvSpPr>
          <p:spPr>
            <a:xfrm flipH="1">
              <a:off x="713226" y="2481600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Premium Version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24" name="Google Shape;624;p20"/>
            <p:cNvSpPr txBox="1"/>
            <p:nvPr/>
          </p:nvSpPr>
          <p:spPr>
            <a:xfrm flipH="1">
              <a:off x="713226" y="2984398"/>
              <a:ext cx="2328600" cy="1741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A premium version without ads will be purchaseable for ~£4.99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In this version, game progression will be easier as there will be no incentive to make additional puchases.</a:t>
              </a:r>
            </a:p>
          </p:txBody>
        </p:sp>
      </p:grpSp>
      <p:grpSp>
        <p:nvGrpSpPr>
          <p:cNvPr id="625" name="Google Shape;625;p20"/>
          <p:cNvGrpSpPr/>
          <p:nvPr/>
        </p:nvGrpSpPr>
        <p:grpSpPr>
          <a:xfrm>
            <a:off x="3407514" y="1819651"/>
            <a:ext cx="2331600" cy="1049458"/>
            <a:chOff x="3407514" y="1819651"/>
            <a:chExt cx="2331600" cy="1049458"/>
          </a:xfrm>
        </p:grpSpPr>
        <p:sp>
          <p:nvSpPr>
            <p:cNvPr id="626" name="Google Shape;626;p20"/>
            <p:cNvSpPr txBox="1"/>
            <p:nvPr/>
          </p:nvSpPr>
          <p:spPr>
            <a:xfrm>
              <a:off x="3409014" y="2228909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In-game currency will be purchaseable at different prices, e.g. £0.99, £1.99, etc</a:t>
              </a:r>
              <a:endParaRPr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627" name="Google Shape;627;p20"/>
            <p:cNvSpPr txBox="1"/>
            <p:nvPr/>
          </p:nvSpPr>
          <p:spPr>
            <a:xfrm>
              <a:off x="3407514" y="1819651"/>
              <a:ext cx="2331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In-Game Currency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28" name="Google Shape;628;p20"/>
          <p:cNvGrpSpPr/>
          <p:nvPr/>
        </p:nvGrpSpPr>
        <p:grpSpPr>
          <a:xfrm>
            <a:off x="6099570" y="1819651"/>
            <a:ext cx="2331600" cy="1049458"/>
            <a:chOff x="6099570" y="1819651"/>
            <a:chExt cx="2331600" cy="1049458"/>
          </a:xfrm>
        </p:grpSpPr>
        <p:sp>
          <p:nvSpPr>
            <p:cNvPr id="629" name="Google Shape;629;p20"/>
            <p:cNvSpPr txBox="1"/>
            <p:nvPr/>
          </p:nvSpPr>
          <p:spPr>
            <a:xfrm>
              <a:off x="6101070" y="2228909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Exclusive options available only to premium users or for a smaller fee per item.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630" name="Google Shape;630;p20"/>
            <p:cNvSpPr txBox="1"/>
            <p:nvPr/>
          </p:nvSpPr>
          <p:spPr>
            <a:xfrm>
              <a:off x="6099570" y="1819651"/>
              <a:ext cx="2331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Ship Customisation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31" name="Google Shape;631;p20"/>
          <p:cNvGrpSpPr/>
          <p:nvPr/>
        </p:nvGrpSpPr>
        <p:grpSpPr>
          <a:xfrm>
            <a:off x="3407272" y="3465576"/>
            <a:ext cx="2331600" cy="1047108"/>
            <a:chOff x="3407272" y="3465576"/>
            <a:chExt cx="2331600" cy="1047108"/>
          </a:xfrm>
        </p:grpSpPr>
        <p:sp>
          <p:nvSpPr>
            <p:cNvPr id="632" name="Google Shape;632;p20"/>
            <p:cNvSpPr txBox="1"/>
            <p:nvPr/>
          </p:nvSpPr>
          <p:spPr>
            <a:xfrm>
              <a:off x="3408772" y="3872484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Special items that ensure a ship’s successful voyage.</a:t>
              </a:r>
              <a:endParaRPr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633" name="Google Shape;633;p20"/>
            <p:cNvSpPr txBox="1"/>
            <p:nvPr/>
          </p:nvSpPr>
          <p:spPr>
            <a:xfrm>
              <a:off x="3407272" y="3465576"/>
              <a:ext cx="2331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Ship Safety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34" name="Google Shape;634;p20"/>
          <p:cNvGrpSpPr/>
          <p:nvPr/>
        </p:nvGrpSpPr>
        <p:grpSpPr>
          <a:xfrm>
            <a:off x="6099327" y="3465576"/>
            <a:ext cx="2331600" cy="1047108"/>
            <a:chOff x="6099327" y="3465576"/>
            <a:chExt cx="2331600" cy="1047108"/>
          </a:xfrm>
        </p:grpSpPr>
        <p:sp>
          <p:nvSpPr>
            <p:cNvPr id="635" name="Google Shape;635;p20"/>
            <p:cNvSpPr txBox="1"/>
            <p:nvPr/>
          </p:nvSpPr>
          <p:spPr>
            <a:xfrm>
              <a:off x="6101577" y="3872484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sym typeface="Source Sans 3"/>
                </a:rPr>
                <a:t>In the future, paid expansion packs could be released.</a:t>
              </a:r>
            </a:p>
          </p:txBody>
        </p:sp>
        <p:sp>
          <p:nvSpPr>
            <p:cNvPr id="636" name="Google Shape;636;p20"/>
            <p:cNvSpPr txBox="1"/>
            <p:nvPr/>
          </p:nvSpPr>
          <p:spPr>
            <a:xfrm>
              <a:off x="6099327" y="3465576"/>
              <a:ext cx="2331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Potential Expansion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637" name="Google Shape;637;p20"/>
          <p:cNvSpPr/>
          <p:nvPr/>
        </p:nvSpPr>
        <p:spPr>
          <a:xfrm>
            <a:off x="4344864" y="1352690"/>
            <a:ext cx="456900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8" name="Google Shape;638;p20"/>
          <p:cNvSpPr/>
          <p:nvPr/>
        </p:nvSpPr>
        <p:spPr>
          <a:xfrm>
            <a:off x="7036920" y="1352690"/>
            <a:ext cx="456900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9" name="Google Shape;639;p20"/>
          <p:cNvSpPr/>
          <p:nvPr/>
        </p:nvSpPr>
        <p:spPr>
          <a:xfrm>
            <a:off x="4344864" y="2998615"/>
            <a:ext cx="456900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40" name="Google Shape;640;p20"/>
          <p:cNvSpPr/>
          <p:nvPr/>
        </p:nvSpPr>
        <p:spPr>
          <a:xfrm>
            <a:off x="7036920" y="2998615"/>
            <a:ext cx="456900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641" name="Google Shape;641;p20"/>
          <p:cNvGrpSpPr/>
          <p:nvPr/>
        </p:nvGrpSpPr>
        <p:grpSpPr>
          <a:xfrm>
            <a:off x="1511826" y="1656354"/>
            <a:ext cx="731400" cy="640080"/>
            <a:chOff x="1511826" y="1656354"/>
            <a:chExt cx="731400" cy="640080"/>
          </a:xfrm>
        </p:grpSpPr>
        <p:grpSp>
          <p:nvGrpSpPr>
            <p:cNvPr id="642" name="Google Shape;642;p20"/>
            <p:cNvGrpSpPr/>
            <p:nvPr/>
          </p:nvGrpSpPr>
          <p:grpSpPr>
            <a:xfrm>
              <a:off x="1511826" y="1656354"/>
              <a:ext cx="731400" cy="640080"/>
              <a:chOff x="1038317" y="1472184"/>
              <a:chExt cx="731400" cy="640080"/>
            </a:xfrm>
          </p:grpSpPr>
          <p:cxnSp>
            <p:nvCxnSpPr>
              <p:cNvPr id="643" name="Google Shape;643;p20"/>
              <p:cNvCxnSpPr/>
              <p:nvPr/>
            </p:nvCxnSpPr>
            <p:spPr>
              <a:xfrm>
                <a:off x="1038317" y="1472184"/>
                <a:ext cx="73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4" name="Google Shape;644;p20"/>
              <p:cNvCxnSpPr/>
              <p:nvPr/>
            </p:nvCxnSpPr>
            <p:spPr>
              <a:xfrm>
                <a:off x="1038317" y="2112264"/>
                <a:ext cx="73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5" name="Google Shape;645;p20"/>
            <p:cNvGrpSpPr/>
            <p:nvPr/>
          </p:nvGrpSpPr>
          <p:grpSpPr>
            <a:xfrm>
              <a:off x="1694644" y="1793513"/>
              <a:ext cx="365763" cy="365763"/>
              <a:chOff x="5775900" y="2308125"/>
              <a:chExt cx="295375" cy="295375"/>
            </a:xfrm>
          </p:grpSpPr>
          <p:sp>
            <p:nvSpPr>
              <p:cNvPr id="646" name="Google Shape;646;p20"/>
              <p:cNvSpPr/>
              <p:nvPr/>
            </p:nvSpPr>
            <p:spPr>
              <a:xfrm>
                <a:off x="5984625" y="2482975"/>
                <a:ext cx="18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26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0"/>
              <p:cNvSpPr/>
              <p:nvPr/>
            </p:nvSpPr>
            <p:spPr>
              <a:xfrm>
                <a:off x="5775900" y="2308125"/>
                <a:ext cx="295375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15" extrusionOk="0">
                    <a:moveTo>
                      <a:pt x="7845" y="725"/>
                    </a:moveTo>
                    <a:cubicBezTo>
                      <a:pt x="7719" y="914"/>
                      <a:pt x="7656" y="1166"/>
                      <a:pt x="7656" y="1450"/>
                    </a:cubicBezTo>
                    <a:cubicBezTo>
                      <a:pt x="7656" y="1670"/>
                      <a:pt x="7719" y="1922"/>
                      <a:pt x="7845" y="2143"/>
                    </a:cubicBezTo>
                    <a:lnTo>
                      <a:pt x="1387" y="2143"/>
                    </a:lnTo>
                    <a:cubicBezTo>
                      <a:pt x="1009" y="2143"/>
                      <a:pt x="694" y="1828"/>
                      <a:pt x="694" y="1450"/>
                    </a:cubicBezTo>
                    <a:cubicBezTo>
                      <a:pt x="694" y="1040"/>
                      <a:pt x="1009" y="725"/>
                      <a:pt x="1387" y="725"/>
                    </a:cubicBezTo>
                    <a:close/>
                    <a:moveTo>
                      <a:pt x="6112" y="6994"/>
                    </a:moveTo>
                    <a:cubicBezTo>
                      <a:pt x="5955" y="7183"/>
                      <a:pt x="5829" y="7436"/>
                      <a:pt x="5766" y="7719"/>
                    </a:cubicBezTo>
                    <a:lnTo>
                      <a:pt x="3466" y="7719"/>
                    </a:lnTo>
                    <a:lnTo>
                      <a:pt x="3466" y="6994"/>
                    </a:lnTo>
                    <a:close/>
                    <a:moveTo>
                      <a:pt x="694" y="2678"/>
                    </a:moveTo>
                    <a:cubicBezTo>
                      <a:pt x="883" y="2773"/>
                      <a:pt x="1103" y="2867"/>
                      <a:pt x="1387" y="2867"/>
                    </a:cubicBezTo>
                    <a:lnTo>
                      <a:pt x="1387" y="10460"/>
                    </a:lnTo>
                    <a:cubicBezTo>
                      <a:pt x="1009" y="10460"/>
                      <a:pt x="694" y="10145"/>
                      <a:pt x="694" y="9767"/>
                    </a:cubicBezTo>
                    <a:lnTo>
                      <a:pt x="694" y="2678"/>
                    </a:lnTo>
                    <a:close/>
                    <a:moveTo>
                      <a:pt x="8381" y="2836"/>
                    </a:moveTo>
                    <a:lnTo>
                      <a:pt x="8381" y="5608"/>
                    </a:lnTo>
                    <a:cubicBezTo>
                      <a:pt x="7814" y="5703"/>
                      <a:pt x="7247" y="5923"/>
                      <a:pt x="6774" y="6301"/>
                    </a:cubicBezTo>
                    <a:lnTo>
                      <a:pt x="3151" y="6301"/>
                    </a:lnTo>
                    <a:cubicBezTo>
                      <a:pt x="2962" y="6301"/>
                      <a:pt x="2804" y="6459"/>
                      <a:pt x="2804" y="6648"/>
                    </a:cubicBezTo>
                    <a:lnTo>
                      <a:pt x="2804" y="8034"/>
                    </a:lnTo>
                    <a:cubicBezTo>
                      <a:pt x="2804" y="8223"/>
                      <a:pt x="2962" y="8381"/>
                      <a:pt x="3151" y="8381"/>
                    </a:cubicBezTo>
                    <a:lnTo>
                      <a:pt x="5640" y="8381"/>
                    </a:lnTo>
                    <a:lnTo>
                      <a:pt x="5640" y="8727"/>
                    </a:lnTo>
                    <a:cubicBezTo>
                      <a:pt x="5640" y="9357"/>
                      <a:pt x="5829" y="9956"/>
                      <a:pt x="6144" y="10492"/>
                    </a:cubicBezTo>
                    <a:lnTo>
                      <a:pt x="2080" y="10492"/>
                    </a:lnTo>
                    <a:lnTo>
                      <a:pt x="2080" y="10460"/>
                    </a:lnTo>
                    <a:lnTo>
                      <a:pt x="2080" y="2836"/>
                    </a:lnTo>
                    <a:close/>
                    <a:moveTo>
                      <a:pt x="8727" y="6301"/>
                    </a:moveTo>
                    <a:cubicBezTo>
                      <a:pt x="10050" y="6301"/>
                      <a:pt x="11153" y="7404"/>
                      <a:pt x="11153" y="8727"/>
                    </a:cubicBezTo>
                    <a:cubicBezTo>
                      <a:pt x="11153" y="10082"/>
                      <a:pt x="10050" y="11216"/>
                      <a:pt x="8727" y="11216"/>
                    </a:cubicBezTo>
                    <a:cubicBezTo>
                      <a:pt x="7373" y="11216"/>
                      <a:pt x="6270" y="10113"/>
                      <a:pt x="6270" y="8727"/>
                    </a:cubicBezTo>
                    <a:cubicBezTo>
                      <a:pt x="6270" y="7373"/>
                      <a:pt x="7373" y="6301"/>
                      <a:pt x="8727" y="6301"/>
                    </a:cubicBezTo>
                    <a:close/>
                    <a:moveTo>
                      <a:pt x="1387" y="0"/>
                    </a:moveTo>
                    <a:cubicBezTo>
                      <a:pt x="630" y="0"/>
                      <a:pt x="0" y="630"/>
                      <a:pt x="0" y="1355"/>
                    </a:cubicBezTo>
                    <a:lnTo>
                      <a:pt x="0" y="9704"/>
                    </a:lnTo>
                    <a:cubicBezTo>
                      <a:pt x="0" y="10460"/>
                      <a:pt x="630" y="11090"/>
                      <a:pt x="1387" y="11090"/>
                    </a:cubicBezTo>
                    <a:lnTo>
                      <a:pt x="6742" y="11090"/>
                    </a:lnTo>
                    <a:cubicBezTo>
                      <a:pt x="7310" y="11563"/>
                      <a:pt x="8003" y="11815"/>
                      <a:pt x="8727" y="11815"/>
                    </a:cubicBezTo>
                    <a:cubicBezTo>
                      <a:pt x="10460" y="11815"/>
                      <a:pt x="11815" y="10334"/>
                      <a:pt x="11815" y="8664"/>
                    </a:cubicBezTo>
                    <a:cubicBezTo>
                      <a:pt x="11815" y="7120"/>
                      <a:pt x="10618" y="5829"/>
                      <a:pt x="9074" y="5608"/>
                    </a:cubicBezTo>
                    <a:lnTo>
                      <a:pt x="9074" y="2458"/>
                    </a:lnTo>
                    <a:cubicBezTo>
                      <a:pt x="9074" y="2269"/>
                      <a:pt x="9042" y="2143"/>
                      <a:pt x="8822" y="2080"/>
                    </a:cubicBezTo>
                    <a:cubicBezTo>
                      <a:pt x="8538" y="1985"/>
                      <a:pt x="8349" y="1733"/>
                      <a:pt x="8349" y="1418"/>
                    </a:cubicBezTo>
                    <a:cubicBezTo>
                      <a:pt x="8349" y="1135"/>
                      <a:pt x="8538" y="851"/>
                      <a:pt x="8822" y="725"/>
                    </a:cubicBezTo>
                    <a:cubicBezTo>
                      <a:pt x="8979" y="694"/>
                      <a:pt x="9074" y="536"/>
                      <a:pt x="9074" y="410"/>
                    </a:cubicBezTo>
                    <a:lnTo>
                      <a:pt x="9074" y="347"/>
                    </a:lnTo>
                    <a:cubicBezTo>
                      <a:pt x="9074" y="158"/>
                      <a:pt x="8916" y="0"/>
                      <a:pt x="8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0"/>
              <p:cNvSpPr/>
              <p:nvPr/>
            </p:nvSpPr>
            <p:spPr>
              <a:xfrm>
                <a:off x="5984625" y="2508975"/>
                <a:ext cx="18125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458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2111"/>
                    </a:lnTo>
                    <a:cubicBezTo>
                      <a:pt x="0" y="2300"/>
                      <a:pt x="158" y="2458"/>
                      <a:pt x="378" y="2458"/>
                    </a:cubicBezTo>
                    <a:cubicBezTo>
                      <a:pt x="567" y="2458"/>
                      <a:pt x="725" y="2300"/>
                      <a:pt x="725" y="2111"/>
                    </a:cubicBezTo>
                    <a:lnTo>
                      <a:pt x="725" y="347"/>
                    </a:ln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0"/>
              <p:cNvSpPr/>
              <p:nvPr/>
            </p:nvSpPr>
            <p:spPr>
              <a:xfrm>
                <a:off x="5845200" y="2395550"/>
                <a:ext cx="12290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99"/>
                      <a:pt x="158" y="694"/>
                      <a:pt x="347" y="694"/>
                    </a:cubicBezTo>
                    <a:lnTo>
                      <a:pt x="4569" y="694"/>
                    </a:lnTo>
                    <a:cubicBezTo>
                      <a:pt x="4758" y="694"/>
                      <a:pt x="4916" y="536"/>
                      <a:pt x="4916" y="347"/>
                    </a:cubicBezTo>
                    <a:cubicBezTo>
                      <a:pt x="4916" y="158"/>
                      <a:pt x="4758" y="0"/>
                      <a:pt x="4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0"/>
              <p:cNvSpPr/>
              <p:nvPr/>
            </p:nvSpPr>
            <p:spPr>
              <a:xfrm>
                <a:off x="5845200" y="2431000"/>
                <a:ext cx="12290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lnTo>
                      <a:pt x="4569" y="693"/>
                    </a:lnTo>
                    <a:cubicBezTo>
                      <a:pt x="4758" y="693"/>
                      <a:pt x="4916" y="536"/>
                      <a:pt x="4916" y="347"/>
                    </a:cubicBezTo>
                    <a:cubicBezTo>
                      <a:pt x="4916" y="158"/>
                      <a:pt x="4758" y="0"/>
                      <a:pt x="4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The player captains the Titanic. As a tycoon game it shares some similarities with our game but lacks ship building and fleet management mechanics.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Players build and pilot vehicles including ships. The game does not contain a liner tycoon aspect, having a disaster relief career mode instead.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/>
            <a:r>
              <a:rPr lang="en" sz="1000" dirty="0">
                <a:latin typeface="Libre Baskerville" panose="02000000000000000000" pitchFamily="2" charset="0"/>
              </a:rPr>
              <a:t>The player builds a nuclear power plant, transporting equipment and resources via different unlockable boats. This gives the game a sense of progression similar to ‘Ocean Liner Tycoon’ which the other games lack.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The player controls four famous ocean liners navigating in and out of ports. The game lacks ship building and tycoon business aspects.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Kelly Krause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480;p45"/>
          <p:cNvSpPr txBox="1">
            <a:spLocks/>
          </p:cNvSpPr>
          <p:nvPr/>
        </p:nvSpPr>
        <p:spPr>
          <a:xfrm>
            <a:off x="2344075" y="3770720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marL="0" indent="0"/>
            <a:r>
              <a:rPr lang="en-GB"/>
              <a:t>Technical Designer</a:t>
            </a:r>
          </a:p>
          <a:p>
            <a:pPr marL="0" indent="0"/>
            <a:r>
              <a:rPr lang="en-GB"/>
              <a:t>Programmer</a:t>
            </a:r>
            <a:endParaRPr lang="en-GB" dirty="0"/>
          </a:p>
        </p:txBody>
      </p:sp>
      <p:sp>
        <p:nvSpPr>
          <p:cNvPr id="20" name="Google Shape;2481;p45"/>
          <p:cNvSpPr txBox="1">
            <a:spLocks/>
          </p:cNvSpPr>
          <p:nvPr/>
        </p:nvSpPr>
        <p:spPr>
          <a:xfrm>
            <a:off x="4813923" y="3770720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marL="0" indent="0"/>
            <a:r>
              <a:rPr lang="en-GB"/>
              <a:t>Prop &amp; Set Artist</a:t>
            </a:r>
            <a:endParaRPr lang="en-GB" dirty="0"/>
          </a:p>
        </p:txBody>
      </p:sp>
      <p:sp>
        <p:nvSpPr>
          <p:cNvPr id="21" name="Google Shape;2486;p45"/>
          <p:cNvSpPr txBox="1">
            <a:spLocks/>
          </p:cNvSpPr>
          <p:nvPr/>
        </p:nvSpPr>
        <p:spPr>
          <a:xfrm>
            <a:off x="2347975" y="343049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/>
            <a:r>
              <a:rPr lang="en-GB" sz="1600"/>
              <a:t>Lisa Curtis</a:t>
            </a:r>
            <a:endParaRPr lang="en-GB" sz="1600" dirty="0"/>
          </a:p>
        </p:txBody>
      </p:sp>
      <p:sp>
        <p:nvSpPr>
          <p:cNvPr id="22" name="Google Shape;2487;p45"/>
          <p:cNvSpPr txBox="1">
            <a:spLocks/>
          </p:cNvSpPr>
          <p:nvPr/>
        </p:nvSpPr>
        <p:spPr>
          <a:xfrm>
            <a:off x="4817823" y="343049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/>
            <a:r>
              <a:rPr lang="en-GB" sz="1600"/>
              <a:t>Melissa Curtis</a:t>
            </a:r>
            <a:endParaRPr lang="en-GB" sz="1600" dirty="0"/>
          </a:p>
        </p:txBody>
      </p:sp>
      <p:grpSp>
        <p:nvGrpSpPr>
          <p:cNvPr id="23" name="Google Shape;2498;p45"/>
          <p:cNvGrpSpPr/>
          <p:nvPr/>
        </p:nvGrpSpPr>
        <p:grpSpPr>
          <a:xfrm>
            <a:off x="3076433" y="2992973"/>
            <a:ext cx="521283" cy="437518"/>
            <a:chOff x="2361225" y="3521900"/>
            <a:chExt cx="4421400" cy="589250"/>
          </a:xfrm>
        </p:grpSpPr>
        <p:cxnSp>
          <p:nvCxnSpPr>
            <p:cNvPr id="31" name="Google Shape;2499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2500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" name="Google Shape;2501;p45"/>
          <p:cNvGrpSpPr/>
          <p:nvPr/>
        </p:nvGrpSpPr>
        <p:grpSpPr>
          <a:xfrm>
            <a:off x="5546281" y="2992973"/>
            <a:ext cx="521283" cy="437518"/>
            <a:chOff x="2361225" y="3521900"/>
            <a:chExt cx="4421400" cy="589250"/>
          </a:xfrm>
        </p:grpSpPr>
        <p:cxnSp>
          <p:nvCxnSpPr>
            <p:cNvPr id="29" name="Google Shape;2502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2503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521;p45"/>
          <p:cNvSpPr/>
          <p:nvPr/>
        </p:nvSpPr>
        <p:spPr>
          <a:xfrm>
            <a:off x="5689139" y="3095807"/>
            <a:ext cx="235568" cy="231840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579;p19">
            <a:extLst>
              <a:ext uri="{FF2B5EF4-FFF2-40B4-BE49-F238E27FC236}">
                <a16:creationId xmlns:a16="http://schemas.microsoft.com/office/drawing/2014/main" id="{915E529E-C75C-BC15-A387-8AA94CEBFDED}"/>
              </a:ext>
            </a:extLst>
          </p:cNvPr>
          <p:cNvGrpSpPr/>
          <p:nvPr/>
        </p:nvGrpSpPr>
        <p:grpSpPr>
          <a:xfrm>
            <a:off x="3220074" y="3083482"/>
            <a:ext cx="234000" cy="234000"/>
            <a:chOff x="-10027775" y="1622900"/>
            <a:chExt cx="352875" cy="352875"/>
          </a:xfrm>
        </p:grpSpPr>
        <p:sp>
          <p:nvSpPr>
            <p:cNvPr id="4" name="Google Shape;580;p19">
              <a:extLst>
                <a:ext uri="{FF2B5EF4-FFF2-40B4-BE49-F238E27FC236}">
                  <a16:creationId xmlns:a16="http://schemas.microsoft.com/office/drawing/2014/main" id="{F93EC970-7022-113A-EAF0-9C563FC98BF0}"/>
                </a:ext>
              </a:extLst>
            </p:cNvPr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81;p19">
              <a:extLst>
                <a:ext uri="{FF2B5EF4-FFF2-40B4-BE49-F238E27FC236}">
                  <a16:creationId xmlns:a16="http://schemas.microsoft.com/office/drawing/2014/main" id="{7656CAD9-2A0C-9EA5-463E-9313E14926FD}"/>
                </a:ext>
              </a:extLst>
            </p:cNvPr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2;p19">
              <a:extLst>
                <a:ext uri="{FF2B5EF4-FFF2-40B4-BE49-F238E27FC236}">
                  <a16:creationId xmlns:a16="http://schemas.microsoft.com/office/drawing/2014/main" id="{D9FA3180-FF8F-B291-A560-2EC547E78C60}"/>
                </a:ext>
              </a:extLst>
            </p:cNvPr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3;p19">
              <a:extLst>
                <a:ext uri="{FF2B5EF4-FFF2-40B4-BE49-F238E27FC236}">
                  <a16:creationId xmlns:a16="http://schemas.microsoft.com/office/drawing/2014/main" id="{F957F0C3-C0DA-1A3E-ED47-0B484C7FAE83}"/>
                </a:ext>
              </a:extLst>
            </p:cNvPr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4;p19">
              <a:extLst>
                <a:ext uri="{FF2B5EF4-FFF2-40B4-BE49-F238E27FC236}">
                  <a16:creationId xmlns:a16="http://schemas.microsoft.com/office/drawing/2014/main" id="{54D12D87-41EF-2C62-E16B-7465124BB6DF}"/>
                </a:ext>
              </a:extLst>
            </p:cNvPr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5;p19">
              <a:extLst>
                <a:ext uri="{FF2B5EF4-FFF2-40B4-BE49-F238E27FC236}">
                  <a16:creationId xmlns:a16="http://schemas.microsoft.com/office/drawing/2014/main" id="{49D541AB-D721-51CE-F580-00A19844CC51}"/>
                </a:ext>
              </a:extLst>
            </p:cNvPr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504051B-08D7-15BC-6C97-CE8AB1152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848" y="1470056"/>
            <a:ext cx="252000" cy="252000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Timeline</a:t>
            </a:r>
            <a:endParaRPr dirty="0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713250" y="1316726"/>
            <a:ext cx="2328601" cy="1142995"/>
            <a:chOff x="713250" y="1316726"/>
            <a:chExt cx="2328601" cy="1142995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713251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Start development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713250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The team will get to work building the first prototype of the game.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3407726" y="1316726"/>
            <a:ext cx="2328600" cy="1142995"/>
            <a:chOff x="3407726" y="1316726"/>
            <a:chExt cx="2328600" cy="1142995"/>
          </a:xfrm>
        </p:grpSpPr>
        <p:sp>
          <p:nvSpPr>
            <p:cNvPr id="488" name="Google Shape;488;p17"/>
            <p:cNvSpPr txBox="1"/>
            <p:nvPr/>
          </p:nvSpPr>
          <p:spPr>
            <a:xfrm flipH="1">
              <a:off x="3407726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Closed Beta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 flipH="1">
              <a:off x="3407726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Running a closed beta with members of the community built over development.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0" name="Google Shape;490;p17"/>
          <p:cNvGrpSpPr/>
          <p:nvPr/>
        </p:nvGrpSpPr>
        <p:grpSpPr>
          <a:xfrm>
            <a:off x="6099750" y="1316726"/>
            <a:ext cx="2331000" cy="1142995"/>
            <a:chOff x="6099750" y="1316726"/>
            <a:chExt cx="2331000" cy="1142995"/>
          </a:xfrm>
        </p:grpSpPr>
        <p:sp>
          <p:nvSpPr>
            <p:cNvPr id="491" name="Google Shape;491;p17"/>
            <p:cNvSpPr txBox="1"/>
            <p:nvPr/>
          </p:nvSpPr>
          <p:spPr>
            <a:xfrm flipH="1">
              <a:off x="6099750" y="1316726"/>
              <a:ext cx="233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Release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2" name="Google Shape;492;p17"/>
            <p:cNvSpPr txBox="1"/>
            <p:nvPr/>
          </p:nvSpPr>
          <p:spPr>
            <a:xfrm flipH="1">
              <a:off x="6099750" y="1819521"/>
              <a:ext cx="23310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0000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Releasing on Google Play and iOS App Store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2060501" y="3374136"/>
            <a:ext cx="2328600" cy="1321814"/>
            <a:chOff x="2060501" y="3374136"/>
            <a:chExt cx="2328600" cy="1321814"/>
          </a:xfrm>
        </p:grpSpPr>
        <p:sp>
          <p:nvSpPr>
            <p:cNvPr id="494" name="Google Shape;494;p17"/>
            <p:cNvSpPr txBox="1"/>
            <p:nvPr/>
          </p:nvSpPr>
          <p:spPr>
            <a:xfrm flipH="1">
              <a:off x="2060501" y="3374136"/>
              <a:ext cx="2328600" cy="45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000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Working prototype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5" name="Google Shape;495;p17"/>
            <p:cNvSpPr txBox="1"/>
            <p:nvPr/>
          </p:nvSpPr>
          <p:spPr>
            <a:xfrm flipH="1">
              <a:off x="2060501" y="3829240"/>
              <a:ext cx="2328600" cy="86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Demonstrating core gameplay mechanics such as ship building and voyages.</a:t>
              </a:r>
            </a:p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Begin sharing progress on social media.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4755994" y="3374136"/>
            <a:ext cx="2328600" cy="1321814"/>
            <a:chOff x="4755994" y="3374136"/>
            <a:chExt cx="2328600" cy="1138531"/>
          </a:xfrm>
        </p:grpSpPr>
        <p:sp>
          <p:nvSpPr>
            <p:cNvPr id="497" name="Google Shape;497;p17"/>
            <p:cNvSpPr txBox="1"/>
            <p:nvPr/>
          </p:nvSpPr>
          <p:spPr>
            <a:xfrm flipH="1">
              <a:off x="4755994" y="3374136"/>
              <a:ext cx="2328600" cy="458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Marketing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 flipH="1">
              <a:off x="4755994" y="3829241"/>
              <a:ext cx="2328600" cy="683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Ramp up marketing of the game. Advertising on social media with platform services and sponsored content.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sp>
        <p:nvSpPr>
          <p:cNvPr id="499" name="Google Shape;499;p17"/>
          <p:cNvSpPr txBox="1"/>
          <p:nvPr/>
        </p:nvSpPr>
        <p:spPr>
          <a:xfrm flipH="1">
            <a:off x="132885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 flipH="1">
            <a:off x="267610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May</a:t>
            </a:r>
          </a:p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sym typeface="Libre Baskerville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 flipH="1">
            <a:off x="4023326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17"/>
          <p:cNvSpPr txBox="1"/>
          <p:nvPr/>
        </p:nvSpPr>
        <p:spPr>
          <a:xfrm flipH="1">
            <a:off x="5371594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3" name="Google Shape;503;p17"/>
          <p:cNvSpPr txBox="1"/>
          <p:nvPr/>
        </p:nvSpPr>
        <p:spPr>
          <a:xfrm flipH="1">
            <a:off x="6716550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2026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04" name="Google Shape;504;p17"/>
          <p:cNvCxnSpPr>
            <a:cxnSpLocks/>
            <a:stCxn id="499" idx="0"/>
            <a:endCxn id="486" idx="2"/>
          </p:cNvCxnSpPr>
          <p:nvPr/>
        </p:nvCxnSpPr>
        <p:spPr>
          <a:xfrm rot="10800000">
            <a:off x="1877551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5" name="Google Shape;505;p17"/>
          <p:cNvCxnSpPr>
            <a:cxnSpLocks/>
            <a:stCxn id="500" idx="2"/>
            <a:endCxn id="494" idx="0"/>
          </p:cNvCxnSpPr>
          <p:nvPr/>
        </p:nvCxnSpPr>
        <p:spPr>
          <a:xfrm>
            <a:off x="3224801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6" name="Google Shape;506;p17"/>
          <p:cNvCxnSpPr>
            <a:cxnSpLocks/>
            <a:stCxn id="501" idx="0"/>
            <a:endCxn id="489" idx="2"/>
          </p:cNvCxnSpPr>
          <p:nvPr/>
        </p:nvCxnSpPr>
        <p:spPr>
          <a:xfrm rot="10800000">
            <a:off x="4572026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17"/>
          <p:cNvCxnSpPr>
            <a:cxnSpLocks/>
            <a:stCxn id="502" idx="2"/>
            <a:endCxn id="497" idx="0"/>
          </p:cNvCxnSpPr>
          <p:nvPr/>
        </p:nvCxnSpPr>
        <p:spPr>
          <a:xfrm>
            <a:off x="5920294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17"/>
          <p:cNvCxnSpPr>
            <a:cxnSpLocks/>
            <a:stCxn id="503" idx="0"/>
            <a:endCxn id="492" idx="2"/>
          </p:cNvCxnSpPr>
          <p:nvPr/>
        </p:nvCxnSpPr>
        <p:spPr>
          <a:xfrm rot="10800000">
            <a:off x="7265250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17"/>
          <p:cNvCxnSpPr>
            <a:stCxn id="503" idx="3"/>
            <a:endCxn id="502" idx="1"/>
          </p:cNvCxnSpPr>
          <p:nvPr/>
        </p:nvCxnSpPr>
        <p:spPr>
          <a:xfrm rot="10800000">
            <a:off x="64690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7"/>
          <p:cNvCxnSpPr>
            <a:stCxn id="502" idx="3"/>
            <a:endCxn id="501" idx="1"/>
          </p:cNvCxnSpPr>
          <p:nvPr/>
        </p:nvCxnSpPr>
        <p:spPr>
          <a:xfrm rot="10800000">
            <a:off x="5120794" y="2914825"/>
            <a:ext cx="2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7"/>
          <p:cNvCxnSpPr>
            <a:stCxn id="501" idx="3"/>
            <a:endCxn id="500" idx="1"/>
          </p:cNvCxnSpPr>
          <p:nvPr/>
        </p:nvCxnSpPr>
        <p:spPr>
          <a:xfrm rot="10800000">
            <a:off x="3773426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7"/>
          <p:cNvCxnSpPr>
            <a:stCxn id="500" idx="3"/>
            <a:endCxn id="499" idx="1"/>
          </p:cNvCxnSpPr>
          <p:nvPr/>
        </p:nvCxnSpPr>
        <p:spPr>
          <a:xfrm rot="10800000">
            <a:off x="242620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7"/>
          <p:cNvCxnSpPr>
            <a:stCxn id="499" idx="3"/>
          </p:cNvCxnSpPr>
          <p:nvPr/>
        </p:nvCxnSpPr>
        <p:spPr>
          <a:xfrm rot="10800000">
            <a:off x="107895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17"/>
          <p:cNvCxnSpPr>
            <a:endCxn id="503" idx="1"/>
          </p:cNvCxnSpPr>
          <p:nvPr/>
        </p:nvCxnSpPr>
        <p:spPr>
          <a:xfrm rot="10800000">
            <a:off x="78139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>
          <a:extLst>
            <a:ext uri="{FF2B5EF4-FFF2-40B4-BE49-F238E27FC236}">
              <a16:creationId xmlns:a16="http://schemas.microsoft.com/office/drawing/2014/main" id="{93B9061D-3D5E-5161-67FF-EFB3B0A2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>
            <a:extLst>
              <a:ext uri="{FF2B5EF4-FFF2-40B4-BE49-F238E27FC236}">
                <a16:creationId xmlns:a16="http://schemas.microsoft.com/office/drawing/2014/main" id="{3CF38FC7-891D-73CD-17D9-1836C7E4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Overview</a:t>
            </a:r>
            <a:endParaRPr dirty="0"/>
          </a:p>
        </p:txBody>
      </p:sp>
      <p:sp>
        <p:nvSpPr>
          <p:cNvPr id="4439" name="Google Shape;4439;p61">
            <a:extLst>
              <a:ext uri="{FF2B5EF4-FFF2-40B4-BE49-F238E27FC236}">
                <a16:creationId xmlns:a16="http://schemas.microsoft.com/office/drawing/2014/main" id="{0AA4133E-512A-A9AE-2F93-3A488C497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Personnel</a:t>
            </a:r>
            <a:endParaRPr sz="1700" dirty="0"/>
          </a:p>
        </p:txBody>
      </p:sp>
      <p:sp>
        <p:nvSpPr>
          <p:cNvPr id="4440" name="Google Shape;4440;p61">
            <a:extLst>
              <a:ext uri="{FF2B5EF4-FFF2-40B4-BE49-F238E27FC236}">
                <a16:creationId xmlns:a16="http://schemas.microsoft.com/office/drawing/2014/main" id="{A125B5F0-2FB1-4FE9-192A-56D5DFEA93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71286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  <a:sym typeface="Arial"/>
              </a:rPr>
              <a:t>Programmers, designers, and artists building the game.</a:t>
            </a:r>
            <a:endParaRPr sz="9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sp>
        <p:nvSpPr>
          <p:cNvPr id="4441" name="Google Shape;4441;p61">
            <a:extLst>
              <a:ext uri="{FF2B5EF4-FFF2-40B4-BE49-F238E27FC236}">
                <a16:creationId xmlns:a16="http://schemas.microsoft.com/office/drawing/2014/main" id="{8BF3C580-CA0C-51D9-A37A-9A1E5627AC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Office</a:t>
            </a:r>
            <a:endParaRPr sz="1700" dirty="0"/>
          </a:p>
        </p:txBody>
      </p:sp>
      <p:sp>
        <p:nvSpPr>
          <p:cNvPr id="4442" name="Google Shape;4442;p61">
            <a:extLst>
              <a:ext uri="{FF2B5EF4-FFF2-40B4-BE49-F238E27FC236}">
                <a16:creationId xmlns:a16="http://schemas.microsoft.com/office/drawing/2014/main" id="{349024CB-3815-7A5E-29D4-78A53EE1F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8714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Office space will enable better communication and work between team members.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3" name="Google Shape;4443;p61">
            <a:extLst>
              <a:ext uri="{FF2B5EF4-FFF2-40B4-BE49-F238E27FC236}">
                <a16:creationId xmlns:a16="http://schemas.microsoft.com/office/drawing/2014/main" id="{4D988E9D-5291-3764-0E8F-EC46F81E0A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Hardware</a:t>
            </a:r>
            <a:endParaRPr sz="1700" dirty="0"/>
          </a:p>
        </p:txBody>
      </p:sp>
      <p:sp>
        <p:nvSpPr>
          <p:cNvPr id="4444" name="Google Shape;4444;p61">
            <a:extLst>
              <a:ext uri="{FF2B5EF4-FFF2-40B4-BE49-F238E27FC236}">
                <a16:creationId xmlns:a16="http://schemas.microsoft.com/office/drawing/2014/main" id="{02C84757-44A0-4519-FFF7-B53149A429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4"/>
            <a:ext cx="1673100" cy="71286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Development PCs and smartphones for testing.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Graphics tablets for artists.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5" name="Google Shape;4445;p61">
            <a:extLst>
              <a:ext uri="{FF2B5EF4-FFF2-40B4-BE49-F238E27FC236}">
                <a16:creationId xmlns:a16="http://schemas.microsoft.com/office/drawing/2014/main" id="{E8B812E7-4C3C-DC1C-A017-019F8757A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Marketing</a:t>
            </a:r>
            <a:endParaRPr sz="1700" dirty="0"/>
          </a:p>
        </p:txBody>
      </p:sp>
      <p:sp>
        <p:nvSpPr>
          <p:cNvPr id="4446" name="Google Shape;4446;p61">
            <a:extLst>
              <a:ext uri="{FF2B5EF4-FFF2-40B4-BE49-F238E27FC236}">
                <a16:creationId xmlns:a16="http://schemas.microsoft.com/office/drawing/2014/main" id="{55907FAF-C13D-9288-1503-2616D591EB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2"/>
            <a:ext cx="1673100" cy="87148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Social media advertising, such as YouTube, TikTok, Reddit, and Sponsorships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7" name="Google Shape;4447;p61">
            <a:extLst>
              <a:ext uri="{FF2B5EF4-FFF2-40B4-BE49-F238E27FC236}">
                <a16:creationId xmlns:a16="http://schemas.microsoft.com/office/drawing/2014/main" id="{CA94328F-0499-97CE-679F-FBB6D709A9D7}"/>
              </a:ext>
            </a:extLst>
          </p:cNvPr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rgbClr val="111111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>
            <a:extLst>
              <a:ext uri="{FF2B5EF4-FFF2-40B4-BE49-F238E27FC236}">
                <a16:creationId xmlns:a16="http://schemas.microsoft.com/office/drawing/2014/main" id="{410EF9ED-45B9-C645-252F-6051DBF53A63}"/>
              </a:ext>
            </a:extLst>
          </p:cNvPr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>
            <a:extLst>
              <a:ext uri="{FF2B5EF4-FFF2-40B4-BE49-F238E27FC236}">
                <a16:creationId xmlns:a16="http://schemas.microsoft.com/office/drawing/2014/main" id="{B500B56A-B27F-0594-643A-5063C84A51A0}"/>
              </a:ext>
            </a:extLst>
          </p:cNvPr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rgbClr val="FCC582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>
            <a:extLst>
              <a:ext uri="{FF2B5EF4-FFF2-40B4-BE49-F238E27FC236}">
                <a16:creationId xmlns:a16="http://schemas.microsoft.com/office/drawing/2014/main" id="{06190B15-C9BF-76BD-E88C-4CF680FD7BE9}"/>
              </a:ext>
            </a:extLst>
          </p:cNvPr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C2015-4E83-0D78-5401-45C8871EB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952813"/>
              </p:ext>
            </p:extLst>
          </p:nvPr>
        </p:nvGraphicFramePr>
        <p:xfrm>
          <a:off x="4902600" y="1081201"/>
          <a:ext cx="4241399" cy="37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42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>
          <a:extLst>
            <a:ext uri="{FF2B5EF4-FFF2-40B4-BE49-F238E27FC236}">
              <a16:creationId xmlns:a16="http://schemas.microsoft.com/office/drawing/2014/main" id="{7660C206-121B-1707-9CF5-5C162C6C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>
            <a:extLst>
              <a:ext uri="{FF2B5EF4-FFF2-40B4-BE49-F238E27FC236}">
                <a16:creationId xmlns:a16="http://schemas.microsoft.com/office/drawing/2014/main" id="{DD94DD32-AAE3-4E19-FC24-F6D3A1288548}"/>
              </a:ext>
            </a:extLst>
          </p:cNvPr>
          <p:cNvSpPr/>
          <p:nvPr/>
        </p:nvSpPr>
        <p:spPr>
          <a:xfrm>
            <a:off x="2322359" y="1596991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>
            <a:extLst>
              <a:ext uri="{FF2B5EF4-FFF2-40B4-BE49-F238E27FC236}">
                <a16:creationId xmlns:a16="http://schemas.microsoft.com/office/drawing/2014/main" id="{EF917416-69C0-BF2B-E8C7-3801E83CDA23}"/>
              </a:ext>
            </a:extLst>
          </p:cNvPr>
          <p:cNvSpPr/>
          <p:nvPr/>
        </p:nvSpPr>
        <p:spPr>
          <a:xfrm>
            <a:off x="5259543" y="1596991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>
            <a:extLst>
              <a:ext uri="{FF2B5EF4-FFF2-40B4-BE49-F238E27FC236}">
                <a16:creationId xmlns:a16="http://schemas.microsoft.com/office/drawing/2014/main" id="{B69A8E3E-EC5D-BF25-8194-197A618701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87793" y="324414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4505" name="Google Shape;4505;p67">
            <a:extLst>
              <a:ext uri="{FF2B5EF4-FFF2-40B4-BE49-F238E27FC236}">
                <a16:creationId xmlns:a16="http://schemas.microsoft.com/office/drawing/2014/main" id="{4548D6A8-C062-5A13-2D26-1E24D4932D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850559" y="324414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pic>
        <p:nvPicPr>
          <p:cNvPr id="4506" name="Google Shape;4506;p67">
            <a:extLst>
              <a:ext uri="{FF2B5EF4-FFF2-40B4-BE49-F238E27FC236}">
                <a16:creationId xmlns:a16="http://schemas.microsoft.com/office/drawing/2014/main" id="{EE82BE06-10C7-1B04-EF96-7806039F9AEF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41" b="6241"/>
          <a:stretch/>
        </p:blipFill>
        <p:spPr>
          <a:xfrm>
            <a:off x="2486926" y="1761514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>
            <a:extLst>
              <a:ext uri="{FF2B5EF4-FFF2-40B4-BE49-F238E27FC236}">
                <a16:creationId xmlns:a16="http://schemas.microsoft.com/office/drawing/2014/main" id="{931EEDAF-6D5C-A725-C2D8-3A314E8A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Costs?</a:t>
            </a:r>
            <a:endParaRPr dirty="0"/>
          </a:p>
        </p:txBody>
      </p:sp>
      <p:sp>
        <p:nvSpPr>
          <p:cNvPr id="4508" name="Google Shape;4508;p67">
            <a:extLst>
              <a:ext uri="{FF2B5EF4-FFF2-40B4-BE49-F238E27FC236}">
                <a16:creationId xmlns:a16="http://schemas.microsoft.com/office/drawing/2014/main" id="{B449CA0D-5C6D-BBFC-49EA-77B1FA1CED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87802" y="3816840"/>
            <a:ext cx="25056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Like Godot, Blender is a Free and Open Source 3D modelling software,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4509" name="Google Shape;4509;p67">
            <a:extLst>
              <a:ext uri="{FF2B5EF4-FFF2-40B4-BE49-F238E27FC236}">
                <a16:creationId xmlns:a16="http://schemas.microsoft.com/office/drawing/2014/main" id="{A3DE4FCC-73CA-5248-5299-879F6D41C7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850784" y="3816839"/>
            <a:ext cx="2505600" cy="9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Godot is a Free and Open Source game engine,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pic>
        <p:nvPicPr>
          <p:cNvPr id="4510" name="Google Shape;4510;p67">
            <a:extLst>
              <a:ext uri="{FF2B5EF4-FFF2-40B4-BE49-F238E27FC236}">
                <a16:creationId xmlns:a16="http://schemas.microsoft.com/office/drawing/2014/main" id="{74C1FC00-8D05-D59F-9E34-DA9152668ABD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5424085" y="1761514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D8BF82F-2929-4DC8-3D81-227F696B9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28642">
            <a:off x="6996397" y="2003637"/>
            <a:ext cx="1610526" cy="450000"/>
          </a:xfrm>
          <a:prstGeom prst="rect">
            <a:avLst/>
          </a:prstGeom>
        </p:spPr>
      </p:pic>
      <p:sp>
        <p:nvSpPr>
          <p:cNvPr id="7" name="Google Shape;4508;p67">
            <a:extLst>
              <a:ext uri="{FF2B5EF4-FFF2-40B4-BE49-F238E27FC236}">
                <a16:creationId xmlns:a16="http://schemas.microsoft.com/office/drawing/2014/main" id="{2EBB15F7-55B8-DBF7-08C6-B263DEBDE784}"/>
              </a:ext>
            </a:extLst>
          </p:cNvPr>
          <p:cNvSpPr txBox="1">
            <a:spLocks/>
          </p:cNvSpPr>
          <p:nvPr/>
        </p:nvSpPr>
        <p:spPr>
          <a:xfrm>
            <a:off x="7104581" y="2512576"/>
            <a:ext cx="1512553" cy="70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Free and Open Source painting program</a:t>
            </a:r>
          </a:p>
        </p:txBody>
      </p:sp>
    </p:spTree>
    <p:extLst>
      <p:ext uri="{BB962C8B-B14F-4D97-AF65-F5344CB8AC3E}">
        <p14:creationId xmlns:p14="http://schemas.microsoft.com/office/powerpoint/2010/main" val="5203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4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5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2" grpId="0" animBg="1"/>
      <p:bldP spid="4503" grpId="0" animBg="1"/>
      <p:bldP spid="4504" grpId="0" build="p"/>
      <p:bldP spid="4505" grpId="0" build="p"/>
      <p:bldP spid="4508" grpId="0" build="p"/>
      <p:bldP spid="4509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3401575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Why We Need a Publisher</a:t>
            </a:r>
            <a:endParaRPr sz="1800" dirty="0"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4114800" y="2594725"/>
            <a:ext cx="914400" cy="640200"/>
            <a:chOff x="4138825" y="2594725"/>
            <a:chExt cx="914400" cy="640200"/>
          </a:xfrm>
        </p:grpSpPr>
        <p:sp>
          <p:nvSpPr>
            <p:cNvPr id="657" name="Google Shape;657;p21"/>
            <p:cNvSpPr/>
            <p:nvPr/>
          </p:nvSpPr>
          <p:spPr>
            <a:xfrm>
              <a:off x="4138825" y="2594725"/>
              <a:ext cx="9144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grpSp>
          <p:nvGrpSpPr>
            <p:cNvPr id="658" name="Google Shape;658;p21"/>
            <p:cNvGrpSpPr/>
            <p:nvPr/>
          </p:nvGrpSpPr>
          <p:grpSpPr>
            <a:xfrm>
              <a:off x="4230300" y="2594785"/>
              <a:ext cx="731400" cy="640080"/>
              <a:chOff x="1511826" y="1656354"/>
              <a:chExt cx="731400" cy="640080"/>
            </a:xfrm>
          </p:grpSpPr>
          <p:grpSp>
            <p:nvGrpSpPr>
              <p:cNvPr id="659" name="Google Shape;659;p21"/>
              <p:cNvGrpSpPr/>
              <p:nvPr/>
            </p:nvGrpSpPr>
            <p:grpSpPr>
              <a:xfrm>
                <a:off x="1511826" y="1656354"/>
                <a:ext cx="731400" cy="640080"/>
                <a:chOff x="1038317" y="1472184"/>
                <a:chExt cx="731400" cy="640080"/>
              </a:xfrm>
            </p:grpSpPr>
            <p:cxnSp>
              <p:nvCxnSpPr>
                <p:cNvPr id="660" name="Google Shape;660;p21"/>
                <p:cNvCxnSpPr/>
                <p:nvPr/>
              </p:nvCxnSpPr>
              <p:spPr>
                <a:xfrm>
                  <a:off x="1038317" y="1472184"/>
                  <a:ext cx="731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21"/>
                <p:cNvCxnSpPr/>
                <p:nvPr/>
              </p:nvCxnSpPr>
              <p:spPr>
                <a:xfrm>
                  <a:off x="1038317" y="2112264"/>
                  <a:ext cx="731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62" name="Google Shape;662;p21"/>
              <p:cNvSpPr/>
              <p:nvPr/>
            </p:nvSpPr>
            <p:spPr>
              <a:xfrm>
                <a:off x="1662580" y="1778648"/>
                <a:ext cx="429891" cy="395493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3" name="Google Shape;663;p21"/>
          <p:cNvGrpSpPr/>
          <p:nvPr/>
        </p:nvGrpSpPr>
        <p:grpSpPr>
          <a:xfrm>
            <a:off x="713275" y="1316863"/>
            <a:ext cx="2925977" cy="640200"/>
            <a:chOff x="713275" y="1316863"/>
            <a:chExt cx="2925977" cy="640200"/>
          </a:xfrm>
        </p:grpSpPr>
        <p:sp>
          <p:nvSpPr>
            <p:cNvPr id="664" name="Google Shape;664;p21"/>
            <p:cNvSpPr txBox="1"/>
            <p:nvPr/>
          </p:nvSpPr>
          <p:spPr>
            <a:xfrm>
              <a:off x="2359152" y="1316863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Funding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65" name="Google Shape;665;p21"/>
            <p:cNvSpPr txBox="1"/>
            <p:nvPr/>
          </p:nvSpPr>
          <p:spPr>
            <a:xfrm>
              <a:off x="713275" y="1316863"/>
              <a:ext cx="1645744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We require funding to develop the game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66" name="Google Shape;666;p21"/>
          <p:cNvGrpSpPr/>
          <p:nvPr/>
        </p:nvGrpSpPr>
        <p:grpSpPr>
          <a:xfrm>
            <a:off x="713275" y="2168771"/>
            <a:ext cx="2925977" cy="640200"/>
            <a:chOff x="713275" y="2168771"/>
            <a:chExt cx="2925977" cy="640200"/>
          </a:xfrm>
        </p:grpSpPr>
        <p:sp>
          <p:nvSpPr>
            <p:cNvPr id="667" name="Google Shape;667;p21"/>
            <p:cNvSpPr txBox="1"/>
            <p:nvPr/>
          </p:nvSpPr>
          <p:spPr>
            <a:xfrm>
              <a:off x="2359152" y="2168771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buFont typeface="Arial"/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Marketing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68" name="Google Shape;668;p21"/>
            <p:cNvSpPr txBox="1"/>
            <p:nvPr/>
          </p:nvSpPr>
          <p:spPr>
            <a:xfrm>
              <a:off x="713275" y="2168771"/>
              <a:ext cx="1645744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As a publisher you can provide guidance on marketing.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69" name="Google Shape;669;p21"/>
          <p:cNvGrpSpPr/>
          <p:nvPr/>
        </p:nvGrpSpPr>
        <p:grpSpPr>
          <a:xfrm>
            <a:off x="713275" y="3020679"/>
            <a:ext cx="2925977" cy="640200"/>
            <a:chOff x="713275" y="3020679"/>
            <a:chExt cx="2925977" cy="640200"/>
          </a:xfrm>
        </p:grpSpPr>
        <p:sp>
          <p:nvSpPr>
            <p:cNvPr id="670" name="Google Shape;670;p21"/>
            <p:cNvSpPr txBox="1"/>
            <p:nvPr/>
          </p:nvSpPr>
          <p:spPr>
            <a:xfrm>
              <a:off x="2359152" y="3020679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QA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71" name="Google Shape;671;p21"/>
            <p:cNvSpPr txBox="1"/>
            <p:nvPr/>
          </p:nvSpPr>
          <p:spPr>
            <a:xfrm>
              <a:off x="713275" y="3020679"/>
              <a:ext cx="1645744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Quality assurance is an important stage of development.</a:t>
              </a:r>
              <a:endParaRPr sz="1300"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72" name="Google Shape;672;p21"/>
          <p:cNvGrpSpPr/>
          <p:nvPr/>
        </p:nvGrpSpPr>
        <p:grpSpPr>
          <a:xfrm>
            <a:off x="713274" y="3872588"/>
            <a:ext cx="2925978" cy="640200"/>
            <a:chOff x="713274" y="3872588"/>
            <a:chExt cx="2925978" cy="640200"/>
          </a:xfrm>
        </p:grpSpPr>
        <p:sp>
          <p:nvSpPr>
            <p:cNvPr id="673" name="Google Shape;673;p21"/>
            <p:cNvSpPr txBox="1"/>
            <p:nvPr/>
          </p:nvSpPr>
          <p:spPr>
            <a:xfrm>
              <a:off x="2359019" y="3872588"/>
              <a:ext cx="128023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Platform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74" name="Google Shape;674;p21"/>
            <p:cNvSpPr txBox="1"/>
            <p:nvPr/>
          </p:nvSpPr>
          <p:spPr>
            <a:xfrm>
              <a:off x="713274" y="3872588"/>
              <a:ext cx="1645745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Support publishing on Google Play and iOS App Store</a:t>
              </a:r>
              <a:endParaRPr sz="1300"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75" name="Google Shape;675;p21"/>
          <p:cNvGrpSpPr/>
          <p:nvPr/>
        </p:nvGrpSpPr>
        <p:grpSpPr>
          <a:xfrm>
            <a:off x="5513832" y="1316863"/>
            <a:ext cx="2930693" cy="640200"/>
            <a:chOff x="5513832" y="1316863"/>
            <a:chExt cx="2930693" cy="640200"/>
          </a:xfrm>
        </p:grpSpPr>
        <p:sp>
          <p:nvSpPr>
            <p:cNvPr id="676" name="Google Shape;676;p21"/>
            <p:cNvSpPr txBox="1"/>
            <p:nvPr/>
          </p:nvSpPr>
          <p:spPr>
            <a:xfrm>
              <a:off x="5513832" y="1316863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Recouping investment</a:t>
              </a:r>
              <a:endParaRPr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77" name="Google Shape;677;p21"/>
            <p:cNvSpPr txBox="1"/>
            <p:nvPr/>
          </p:nvSpPr>
          <p:spPr>
            <a:xfrm>
              <a:off x="6793932" y="1316863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While recouping investment, </a:t>
              </a:r>
              <a:r>
                <a:rPr lang="en" b="1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60/40</a:t>
              </a: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 revenue split.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78" name="Google Shape;678;p21"/>
          <p:cNvGrpSpPr/>
          <p:nvPr/>
        </p:nvGrpSpPr>
        <p:grpSpPr>
          <a:xfrm>
            <a:off x="5513832" y="2168771"/>
            <a:ext cx="2930693" cy="640200"/>
            <a:chOff x="5513832" y="2168771"/>
            <a:chExt cx="2930693" cy="640200"/>
          </a:xfrm>
        </p:grpSpPr>
        <p:sp>
          <p:nvSpPr>
            <p:cNvPr id="679" name="Google Shape;679;p21"/>
            <p:cNvSpPr txBox="1"/>
            <p:nvPr/>
          </p:nvSpPr>
          <p:spPr>
            <a:xfrm>
              <a:off x="5513832" y="2168771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Future revenue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80" name="Google Shape;680;p21"/>
            <p:cNvSpPr txBox="1"/>
            <p:nvPr/>
          </p:nvSpPr>
          <p:spPr>
            <a:xfrm>
              <a:off x="6793932" y="2168771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40/60</a:t>
              </a: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 split after recouping investment.</a:t>
              </a:r>
              <a:endParaRPr sz="1300"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81" name="Google Shape;681;p21"/>
          <p:cNvGrpSpPr/>
          <p:nvPr/>
        </p:nvGrpSpPr>
        <p:grpSpPr>
          <a:xfrm>
            <a:off x="5513832" y="3020679"/>
            <a:ext cx="2930693" cy="640200"/>
            <a:chOff x="5513832" y="3020679"/>
            <a:chExt cx="2930693" cy="640200"/>
          </a:xfrm>
        </p:grpSpPr>
        <p:sp>
          <p:nvSpPr>
            <p:cNvPr id="682" name="Google Shape;682;p21"/>
            <p:cNvSpPr txBox="1"/>
            <p:nvPr/>
          </p:nvSpPr>
          <p:spPr>
            <a:xfrm>
              <a:off x="5513832" y="3020679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algn="r">
                <a:lnSpc>
                  <a:spcPct val="115000"/>
                </a:lnSpc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Untapped Market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83" name="Google Shape;683;p21"/>
            <p:cNvSpPr txBox="1"/>
            <p:nvPr/>
          </p:nvSpPr>
          <p:spPr>
            <a:xfrm>
              <a:off x="6793932" y="3020679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Lack of ship building mechanics in mobile market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84" name="Google Shape;684;p21"/>
          <p:cNvGrpSpPr/>
          <p:nvPr/>
        </p:nvGrpSpPr>
        <p:grpSpPr>
          <a:xfrm>
            <a:off x="5513832" y="3872588"/>
            <a:ext cx="2930693" cy="640200"/>
            <a:chOff x="5513832" y="3872588"/>
            <a:chExt cx="2930693" cy="640200"/>
          </a:xfrm>
        </p:grpSpPr>
        <p:sp>
          <p:nvSpPr>
            <p:cNvPr id="685" name="Google Shape;685;p21"/>
            <p:cNvSpPr txBox="1"/>
            <p:nvPr/>
          </p:nvSpPr>
          <p:spPr>
            <a:xfrm>
              <a:off x="5513832" y="3872588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>
                <a:lnSpc>
                  <a:spcPct val="115000"/>
                </a:lnSpc>
                <a:buFont typeface="Arial"/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Unique Selling Point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86" name="Google Shape;686;p21"/>
            <p:cNvSpPr txBox="1"/>
            <p:nvPr/>
          </p:nvSpPr>
          <p:spPr>
            <a:xfrm>
              <a:off x="6793932" y="3872588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Ship building combined with tycoon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cxnSp>
        <p:nvCxnSpPr>
          <p:cNvPr id="687" name="Google Shape;687;p21"/>
          <p:cNvCxnSpPr>
            <a:stCxn id="657" idx="3"/>
            <a:endCxn id="676" idx="1"/>
          </p:cNvCxnSpPr>
          <p:nvPr/>
        </p:nvCxnSpPr>
        <p:spPr>
          <a:xfrm rot="10800000" flipH="1">
            <a:off x="5029200" y="1636825"/>
            <a:ext cx="484500" cy="1278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88" name="Google Shape;688;p21"/>
          <p:cNvCxnSpPr>
            <a:stCxn id="657" idx="3"/>
            <a:endCxn id="679" idx="1"/>
          </p:cNvCxnSpPr>
          <p:nvPr/>
        </p:nvCxnSpPr>
        <p:spPr>
          <a:xfrm rot="10800000" flipH="1">
            <a:off x="5029200" y="2488825"/>
            <a:ext cx="484500" cy="426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89" name="Google Shape;689;p21"/>
          <p:cNvCxnSpPr>
            <a:stCxn id="657" idx="3"/>
            <a:endCxn id="682" idx="1"/>
          </p:cNvCxnSpPr>
          <p:nvPr/>
        </p:nvCxnSpPr>
        <p:spPr>
          <a:xfrm>
            <a:off x="5029200" y="2914825"/>
            <a:ext cx="484500" cy="426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0" name="Google Shape;690;p21"/>
          <p:cNvCxnSpPr>
            <a:stCxn id="657" idx="3"/>
            <a:endCxn id="685" idx="1"/>
          </p:cNvCxnSpPr>
          <p:nvPr/>
        </p:nvCxnSpPr>
        <p:spPr>
          <a:xfrm>
            <a:off x="5029200" y="2914825"/>
            <a:ext cx="484500" cy="1278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1" name="Google Shape;691;p21"/>
          <p:cNvCxnSpPr>
            <a:stCxn id="657" idx="1"/>
            <a:endCxn id="664" idx="3"/>
          </p:cNvCxnSpPr>
          <p:nvPr/>
        </p:nvCxnSpPr>
        <p:spPr>
          <a:xfrm rot="10800000">
            <a:off x="3639300" y="1636825"/>
            <a:ext cx="475500" cy="1278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2" name="Google Shape;692;p21"/>
          <p:cNvCxnSpPr>
            <a:cxnSpLocks/>
            <a:stCxn id="657" idx="1"/>
            <a:endCxn id="673" idx="3"/>
          </p:cNvCxnSpPr>
          <p:nvPr/>
        </p:nvCxnSpPr>
        <p:spPr>
          <a:xfrm rot="10800000" flipV="1">
            <a:off x="3639252" y="2914824"/>
            <a:ext cx="475548" cy="12778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3" name="Google Shape;693;p21"/>
          <p:cNvCxnSpPr>
            <a:stCxn id="657" idx="1"/>
            <a:endCxn id="667" idx="3"/>
          </p:cNvCxnSpPr>
          <p:nvPr/>
        </p:nvCxnSpPr>
        <p:spPr>
          <a:xfrm rot="10800000">
            <a:off x="3639300" y="2488825"/>
            <a:ext cx="475500" cy="426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4" name="Google Shape;694;p21"/>
          <p:cNvCxnSpPr>
            <a:stCxn id="657" idx="1"/>
            <a:endCxn id="670" idx="3"/>
          </p:cNvCxnSpPr>
          <p:nvPr/>
        </p:nvCxnSpPr>
        <p:spPr>
          <a:xfrm flipH="1">
            <a:off x="3639300" y="2914825"/>
            <a:ext cx="475500" cy="426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" name="Google Shape;655;p21">
            <a:extLst>
              <a:ext uri="{FF2B5EF4-FFF2-40B4-BE49-F238E27FC236}">
                <a16:creationId xmlns:a16="http://schemas.microsoft.com/office/drawing/2014/main" id="{93AC2FB5-A25E-C2FF-EA12-066CD1691AD4}"/>
              </a:ext>
            </a:extLst>
          </p:cNvPr>
          <p:cNvSpPr txBox="1">
            <a:spLocks/>
          </p:cNvSpPr>
          <p:nvPr/>
        </p:nvSpPr>
        <p:spPr>
          <a:xfrm>
            <a:off x="5029174" y="539400"/>
            <a:ext cx="3401575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GB" sz="1800" dirty="0"/>
              <a:t>Why you should publish ‘Ocean Liner Tycoon’</a:t>
            </a:r>
          </a:p>
        </p:txBody>
      </p:sp>
    </p:spTree>
  </p:cSld>
  <p:clrMapOvr>
    <a:masterClrMapping/>
  </p:clrMapOvr>
  <p:transition spd="slow">
    <p:push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Any Questions?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Libre Baskerville" panose="02000000000000000000" pitchFamily="2" charset="0"/>
                <a:cs typeface="Arial"/>
                <a:sym typeface="Arial"/>
              </a:rPr>
              <a:t>Ocean Liner Tycoon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Libre Baskerville" panose="02000000000000000000" pitchFamily="2" charset="0"/>
                <a:cs typeface="Arial"/>
                <a:sym typeface="Arial"/>
              </a:rPr>
              <a:t>lycia@oceanlinertycoon.com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  <a:cs typeface="Arial"/>
                <a:sym typeface="Arial"/>
              </a:rPr>
              <a:t>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2509526" y="4114806"/>
            <a:ext cx="41248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Relevant Harvard references can be found in the notes section of each slide.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6750-268D-D159-86A7-84272A7E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 Breakdown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42A92C-828B-FAAB-B499-E9C2953C1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30112"/>
              </p:ext>
            </p:extLst>
          </p:nvPr>
        </p:nvGraphicFramePr>
        <p:xfrm>
          <a:off x="1593000" y="1207755"/>
          <a:ext cx="5958000" cy="3338320"/>
        </p:xfrm>
        <a:graphic>
          <a:graphicData uri="http://schemas.openxmlformats.org/drawingml/2006/table">
            <a:tbl>
              <a:tblPr firstRow="1" bandRow="1">
                <a:tableStyleId>{7E09D3F4-A312-492B-81F1-00F0BBB0EFD1}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97478333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110385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220336594"/>
                    </a:ext>
                  </a:extLst>
                </a:gridCol>
                <a:gridCol w="882000">
                  <a:extLst>
                    <a:ext uri="{9D8B030D-6E8A-4147-A177-3AD203B41FA5}">
                      <a16:colId xmlns:a16="http://schemas.microsoft.com/office/drawing/2014/main" val="305086257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4465979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7930908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Expense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Yearly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Monthly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£26,004.00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£2167.00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£130,020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82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Dell XPS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£1,499.00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£7,495.00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7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Samsung A15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£129.00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£645.00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2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Graphics Tablet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£69.99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£139.98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1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Office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£29,160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£2,430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£29,160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Social Media Advertising</a:t>
                      </a:r>
                    </a:p>
                    <a:p>
                      <a:r>
                        <a:rPr lang="en-GB" sz="7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YouTube, TikTok, Reddit, 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6 Months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£1,525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£9,150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46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Creator Sponsorship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£30 CPM * </a:t>
                      </a:r>
                      <a:r>
                        <a:rPr lang="en-GB" sz="8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170k views =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£5,100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~</a:t>
                      </a: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£15,300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29219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£191,909.98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99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also manage their fleet, taking passengers on voyages.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Features a low poly art style which suits mobile, and ensures a wide range of devices will be capable of running the game.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View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Libre Baskerville" panose="02000000000000000000" pitchFamily="2" charset="0"/>
                <a:sym typeface="Arial"/>
              </a:rPr>
              <a:t>During both the ship building and micromanage stages of the game, when the player zooms in the perspective closer, the selected deck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latin typeface="Libre Baskerville" panose="02000000000000000000" pitchFamily="2" charset="0"/>
              </a:rPr>
              <a:t>The game will also appeal to a wider audience due to the continuing presence of the Titanic in popular culture.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The primary target audience is enthusiasts of maritime history.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355790"/>
            <a:ext cx="1093974" cy="1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rgbClr val="E1D8C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104016" y="4534021"/>
            <a:ext cx="4935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977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To maximise player engagement and retention, push notifications will inform the player of events in the game. For example, a ship arriving to their destination or encountering trouble during their journey.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1909</Words>
  <Application>Microsoft Office PowerPoint</Application>
  <PresentationFormat>On-screen Show (16:9)</PresentationFormat>
  <Paragraphs>230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Effra-Medium</vt:lpstr>
      <vt:lpstr>Libre Baskerville</vt:lpstr>
      <vt:lpstr>Nunito Light</vt:lpstr>
      <vt:lpstr>Source Sans 3</vt:lpstr>
      <vt:lpstr>Source Sans 3 Light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View</vt:lpstr>
      <vt:lpstr>Target Audience</vt:lpstr>
      <vt:lpstr>‘The Natural Predator of the Ocean Liner’</vt:lpstr>
      <vt:lpstr>PowerPoint Presentation</vt:lpstr>
      <vt:lpstr>Maximising Engagement</vt:lpstr>
      <vt:lpstr>Marketing</vt:lpstr>
      <vt:lpstr>‘Our friend Mike Brady from Oceanliner Designs’</vt:lpstr>
      <vt:lpstr>Monetisation Plan</vt:lpstr>
      <vt:lpstr>Competitors What’s different about ‘Ocean Liner Tycoon’?</vt:lpstr>
      <vt:lpstr>The Team</vt:lpstr>
      <vt:lpstr>Development Timeline</vt:lpstr>
      <vt:lpstr>Cost Overview</vt:lpstr>
      <vt:lpstr>Software Costs?</vt:lpstr>
      <vt:lpstr>Why We Need a Publisher</vt:lpstr>
      <vt:lpstr>Any Questions?</vt:lpstr>
      <vt:lpstr>Cost Breakdown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577</cp:revision>
  <dcterms:modified xsi:type="dcterms:W3CDTF">2024-12-18T14:28:03Z</dcterms:modified>
</cp:coreProperties>
</file>